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57" r:id="rId4"/>
    <p:sldId id="258" r:id="rId5"/>
    <p:sldId id="277" r:id="rId6"/>
    <p:sldId id="262" r:id="rId7"/>
    <p:sldId id="260" r:id="rId8"/>
    <p:sldId id="274" r:id="rId9"/>
    <p:sldId id="275" r:id="rId10"/>
    <p:sldId id="276" r:id="rId11"/>
    <p:sldId id="281" r:id="rId12"/>
    <p:sldId id="282" r:id="rId13"/>
    <p:sldId id="283" r:id="rId14"/>
    <p:sldId id="284" r:id="rId15"/>
    <p:sldId id="286" r:id="rId16"/>
    <p:sldId id="285" r:id="rId17"/>
    <p:sldId id="273" r:id="rId18"/>
    <p:sldId id="271" r:id="rId19"/>
    <p:sldId id="272" r:id="rId20"/>
    <p:sldId id="278" r:id="rId21"/>
    <p:sldId id="306" r:id="rId22"/>
    <p:sldId id="263" r:id="rId23"/>
    <p:sldId id="302" r:id="rId24"/>
    <p:sldId id="290" r:id="rId25"/>
    <p:sldId id="295" r:id="rId26"/>
    <p:sldId id="291" r:id="rId27"/>
    <p:sldId id="296" r:id="rId28"/>
    <p:sldId id="297" r:id="rId29"/>
    <p:sldId id="292" r:id="rId30"/>
    <p:sldId id="298" r:id="rId31"/>
    <p:sldId id="294" r:id="rId32"/>
    <p:sldId id="299" r:id="rId33"/>
    <p:sldId id="293" r:id="rId34"/>
    <p:sldId id="300" r:id="rId35"/>
    <p:sldId id="301" r:id="rId36"/>
    <p:sldId id="307" r:id="rId37"/>
    <p:sldId id="287" r:id="rId38"/>
    <p:sldId id="304" r:id="rId39"/>
    <p:sldId id="289" r:id="rId40"/>
    <p:sldId id="303" r:id="rId41"/>
    <p:sldId id="305" r:id="rId42"/>
    <p:sldId id="26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76322" autoAdjust="0"/>
  </p:normalViewPr>
  <p:slideViewPr>
    <p:cSldViewPr snapToGrid="0">
      <p:cViewPr varScale="1">
        <p:scale>
          <a:sx n="89" d="100"/>
          <a:sy n="89" d="100"/>
        </p:scale>
        <p:origin x="11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EF2D6-993B-422A-B3EE-972875259C32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7F784-7E00-4EDA-BC2E-93D39A2A3D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3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28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Schwer</a:t>
            </a:r>
            <a:r>
              <a:rPr lang="de-AT" baseline="0" dirty="0" smtClean="0"/>
              <a:t> zu finden: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Viele Faktoren (Dimensionen notwendig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Neue </a:t>
            </a:r>
            <a:r>
              <a:rPr lang="de-AT" baseline="0" dirty="0" err="1" smtClean="0"/>
              <a:t>Molekularbio</a:t>
            </a:r>
            <a:r>
              <a:rPr lang="de-AT" baseline="0" dirty="0" smtClean="0"/>
              <a:t> Technik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Auch ohne tiefere Einblicke in die Mechanismen der Krankheit möglich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Wird durch Gene Expression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Aktuelle Forschung konzentriert</a:t>
            </a:r>
            <a:r>
              <a:rPr lang="de-AT" baseline="0" dirty="0" smtClean="0"/>
              <a:t> sich auf schwer diagnostizierbare Krankheiten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2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Therapeutische</a:t>
            </a:r>
            <a:r>
              <a:rPr lang="de-AT" baseline="0" dirty="0" smtClean="0"/>
              <a:t> Ansätze erforschen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err="1" smtClean="0"/>
              <a:t>Expressed</a:t>
            </a:r>
            <a:r>
              <a:rPr lang="de-AT" baseline="0" dirty="0" smtClean="0"/>
              <a:t> Gene als Grundlage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Bsp. Infektionskrankheiten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2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Wachsende öffentlich</a:t>
            </a:r>
            <a:r>
              <a:rPr lang="de-AT" baseline="0" dirty="0" smtClean="0"/>
              <a:t> Zugängliche „</a:t>
            </a:r>
            <a:r>
              <a:rPr lang="de-AT" baseline="0" dirty="0" err="1" smtClean="0"/>
              <a:t>gene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expression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profiles</a:t>
            </a:r>
            <a:r>
              <a:rPr lang="de-AT" baseline="0" dirty="0" smtClean="0"/>
              <a:t>“ </a:t>
            </a:r>
            <a:r>
              <a:rPr lang="de-AT" baseline="0" dirty="0" smtClean="0">
                <a:sym typeface="Wingdings" panose="05000000000000000000" pitchFamily="2" charset="2"/>
              </a:rPr>
              <a:t> robuste Signaturen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6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Maximaler Effekt auf definierten biologischen Pfad, minimale Effekte auf allen anderen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Bsp. Breitband</a:t>
            </a:r>
            <a:r>
              <a:rPr lang="de-AT" baseline="0" dirty="0" smtClean="0">
                <a:effectLst/>
              </a:rPr>
              <a:t> Medikamente</a:t>
            </a:r>
            <a:endParaRPr lang="de-AT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6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Von Medikamenten Komponenten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52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Alternative Einsatzgebiete für bestehende</a:t>
            </a:r>
            <a:r>
              <a:rPr lang="de-AT" baseline="0" dirty="0" smtClean="0"/>
              <a:t> Behandlungen/Medikamenten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2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85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2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AT" dirty="0" err="1" smtClean="0"/>
              <a:t>Algo</a:t>
            </a:r>
            <a:r>
              <a:rPr lang="de-AT" baseline="0" dirty="0" smtClean="0"/>
              <a:t> ist einer der ersten Applikationen der </a:t>
            </a:r>
            <a:r>
              <a:rPr lang="de-AT" baseline="0" dirty="0" err="1" smtClean="0"/>
              <a:t>dyn</a:t>
            </a:r>
            <a:r>
              <a:rPr lang="de-AT" baseline="0" dirty="0" smtClean="0"/>
              <a:t>. Entwicklung in der Bioinformatik</a:t>
            </a:r>
          </a:p>
          <a:p>
            <a:pPr marL="628650" lvl="1" indent="-171450">
              <a:buFontTx/>
              <a:buChar char="-"/>
            </a:pPr>
            <a:r>
              <a:rPr lang="de-AT" baseline="0" dirty="0" smtClean="0"/>
              <a:t>Ergebnisse können kombiniert werden von kleineren Sequenzen um größere Probleme zu lösen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de-AT" baseline="0" dirty="0" err="1" smtClean="0"/>
              <a:t>Shotgun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Sequencing</a:t>
            </a:r>
            <a:r>
              <a:rPr lang="de-AT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de-AT" baseline="0" dirty="0" smtClean="0"/>
              <a:t>Nimm zufällige kurze DNA-Fragmente</a:t>
            </a:r>
          </a:p>
          <a:p>
            <a:pPr marL="628650" lvl="1" indent="-171450">
              <a:buFontTx/>
              <a:buChar char="-"/>
            </a:pPr>
            <a:r>
              <a:rPr lang="de-AT" baseline="0" dirty="0" smtClean="0"/>
              <a:t>Überlappen um vollständige Sequenz zu 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7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1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 smtClean="0"/>
              <a:t>Sentry</a:t>
            </a:r>
            <a:r>
              <a:rPr lang="de-AT" dirty="0" smtClean="0"/>
              <a:t> </a:t>
            </a:r>
            <a:r>
              <a:rPr lang="de-AT" dirty="0" err="1" smtClean="0"/>
              <a:t>alamiert</a:t>
            </a:r>
            <a:r>
              <a:rPr lang="de-AT" dirty="0" smtClean="0"/>
              <a:t> wenn: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 smtClean="0"/>
              <a:t>Schweißausbruch</a:t>
            </a:r>
            <a:r>
              <a:rPr lang="de-AT" baseline="0" dirty="0" smtClean="0"/>
              <a:t> und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Körpertemperatur abfällt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Kontaktlinsen: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err="1" smtClean="0"/>
              <a:t>Mess</a:t>
            </a:r>
            <a:r>
              <a:rPr lang="de-AT" baseline="0" dirty="0" smtClean="0"/>
              <a:t> Glucose in Tränenflüssigkeit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Insulinpumpe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Hält kontinuierlich das Glucose Level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73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Resequncing</a:t>
            </a:r>
            <a:r>
              <a:rPr lang="de-AT" dirty="0" smtClean="0"/>
              <a:t> günstiger als speichern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1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Alle Gene bilden den </a:t>
            </a:r>
            <a:r>
              <a:rPr lang="de-AT" dirty="0" err="1" smtClean="0"/>
              <a:t>Chromosonen</a:t>
            </a:r>
            <a:r>
              <a:rPr lang="de-AT" dirty="0" smtClean="0"/>
              <a:t>-Satz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Tatsächlicher Informationsgehalt liegt darunter, da große Teile</a:t>
            </a:r>
            <a:r>
              <a:rPr lang="de-AT" baseline="0" dirty="0" smtClean="0"/>
              <a:t> nicht codierende Sequenzen enthalten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3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/>
              <a:t>Globaler Snapshot über die Zellaktivitäten im Körper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Zelle</a:t>
            </a:r>
            <a:r>
              <a:rPr lang="de-AT" baseline="0" dirty="0" smtClean="0"/>
              <a:t> aktiv oder nicht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2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Träger besteht aus mehreren Feldern mit </a:t>
            </a:r>
            <a:r>
              <a:rPr lang="de-AT" dirty="0" err="1" smtClean="0">
                <a:effectLst/>
              </a:rPr>
              <a:t>vorpräperierter</a:t>
            </a:r>
            <a:r>
              <a:rPr lang="de-AT" dirty="0" smtClean="0">
                <a:effectLst/>
              </a:rPr>
              <a:t> Antigen (Port/Schnittstelle</a:t>
            </a:r>
            <a:r>
              <a:rPr lang="de-AT" baseline="0" dirty="0" smtClean="0">
                <a:effectLst/>
              </a:rPr>
              <a:t>)</a:t>
            </a:r>
            <a:endParaRPr lang="de-AT" dirty="0" smtClean="0">
              <a:effectLst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Probe wird aufgebracht und</a:t>
            </a:r>
            <a:r>
              <a:rPr lang="de-AT" baseline="0" dirty="0" smtClean="0">
                <a:effectLst/>
              </a:rPr>
              <a:t> „haftet“ an entsprechenden Antigen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</a:rPr>
              <a:t>Fluoreszierender Antikörper werden aufgebracht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</a:rPr>
              <a:t>Verbinden mit Probe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AT" baseline="0" dirty="0" smtClean="0">
                <a:effectLst/>
                <a:sym typeface="Wingdings" panose="05000000000000000000" pitchFamily="2" charset="2"/>
              </a:rPr>
              <a:t>Mischfarbe entsteht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  <a:sym typeface="Wingdings" panose="05000000000000000000" pitchFamily="2" charset="2"/>
              </a:rPr>
              <a:t>Auswertung durch Laserkamera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  <a:sym typeface="Wingdings" panose="05000000000000000000" pitchFamily="2" charset="2"/>
              </a:rPr>
              <a:t>Position, Wellenlänge und Intensität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AT" dirty="0" smtClean="0">
              <a:effectLst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AT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5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Repositioning</a:t>
            </a:r>
            <a:r>
              <a:rPr lang="de-A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alternative Einsatzgebiete für bestehende Behandlungen/Medikamente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AT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3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3952-8ECE-4E75-BA16-867A30877A32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50BA-DD5C-466A-B707-EE612CA5F996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1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F86C-6A69-4F40-9669-64D3D31452B4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4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5B85-C088-43ED-AE44-F6341D13A961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1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21A83-44D3-421A-BC66-2A7741E61A69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D77F-E782-4191-A2A0-24946DE70198}" type="datetime1">
              <a:rPr lang="en-US" smtClean="0"/>
              <a:t>3/31/2016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7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227B-3A80-40FA-9AED-D5E980F63D68}" type="datetime1">
              <a:rPr lang="en-US" smtClean="0"/>
              <a:t>3/31/2016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421C-A388-41CD-A485-AF0BE5F73156}" type="datetime1">
              <a:rPr lang="en-US" smtClean="0"/>
              <a:t>3/31/2016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1F37-0599-4AD0-920D-4A6D33ED5AAA}" type="datetime1">
              <a:rPr lang="en-US" smtClean="0"/>
              <a:t>3/31/2016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C16B-E7B4-4BD7-9E6E-25D48B18E404}" type="datetime1">
              <a:rPr lang="en-US" smtClean="0"/>
              <a:t>3/31/2016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B7DA-8487-4C7A-8665-FA0C3F3BE9FB}" type="datetime1">
              <a:rPr lang="en-US" smtClean="0"/>
              <a:t>3/31/2016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1C3F5-1CCC-467B-926F-A74A8C407300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4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AT" dirty="0" smtClean="0"/>
              <a:t>Von der Informatik und ihren </a:t>
            </a:r>
            <a:r>
              <a:rPr lang="de-AT" dirty="0" smtClean="0"/>
              <a:t>Freunden, </a:t>
            </a:r>
            <a:r>
              <a:rPr lang="de-AT" dirty="0" smtClean="0"/>
              <a:t>die auszogen </a:t>
            </a:r>
            <a:r>
              <a:rPr lang="de-AT" dirty="0" smtClean="0"/>
              <a:t>um die </a:t>
            </a:r>
            <a:r>
              <a:rPr lang="de-AT" dirty="0" smtClean="0"/>
              <a:t>Welt zu retten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sz="3200" b="1" dirty="0" smtClean="0"/>
              <a:t>- Ausgewählte Themen der Bio-Informatik -</a:t>
            </a:r>
            <a:endParaRPr lang="de-AT" sz="3200" b="1" dirty="0" smtClean="0"/>
          </a:p>
          <a:p>
            <a:r>
              <a:rPr lang="de-AT" dirty="0" smtClean="0"/>
              <a:t>Martin Münch | Innovative </a:t>
            </a:r>
            <a:r>
              <a:rPr lang="de-AT" dirty="0" smtClean="0"/>
              <a:t>Technologien | SS2016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81" y="4904143"/>
            <a:ext cx="1489038" cy="14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Einsatzgebiete: Pharm. Unternehmen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Herstellungsprozess von Medikamenten</a:t>
            </a:r>
          </a:p>
          <a:p>
            <a:pPr lvl="1"/>
            <a:r>
              <a:rPr lang="de-AT" dirty="0" smtClean="0"/>
              <a:t>Kosten und zeitaufwendiges Verfahren</a:t>
            </a:r>
          </a:p>
          <a:p>
            <a:pPr lvl="1"/>
            <a:r>
              <a:rPr lang="de-AT" dirty="0" smtClean="0"/>
              <a:t>auf Basis von manuellen sowie Sensor-Messdaten</a:t>
            </a:r>
          </a:p>
          <a:p>
            <a:pPr lvl="1"/>
            <a:r>
              <a:rPr lang="de-AT" dirty="0" smtClean="0"/>
              <a:t>Entscheidungsgrundlage für die Fortsetzung</a:t>
            </a:r>
          </a:p>
          <a:p>
            <a:pPr lvl="1"/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3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Herausforderung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Enorme Datenmengen</a:t>
            </a:r>
          </a:p>
          <a:p>
            <a:pPr lvl="1"/>
            <a:r>
              <a:rPr lang="de-AT" dirty="0" smtClean="0"/>
              <a:t>Electronic Medical Records</a:t>
            </a:r>
          </a:p>
          <a:p>
            <a:pPr lvl="1"/>
            <a:r>
              <a:rPr lang="de-AT" dirty="0" smtClean="0"/>
              <a:t>Sensordaten auf Station</a:t>
            </a:r>
          </a:p>
          <a:p>
            <a:pPr lvl="1"/>
            <a:r>
              <a:rPr lang="de-AT" dirty="0" err="1" smtClean="0"/>
              <a:t>Wearables</a:t>
            </a:r>
            <a:endParaRPr lang="de-AT" dirty="0" smtClean="0"/>
          </a:p>
          <a:p>
            <a:pPr lvl="1"/>
            <a:r>
              <a:rPr lang="de-AT" dirty="0" smtClean="0"/>
              <a:t>Bilder (Bsp.: Radiologie bis zu TB)</a:t>
            </a:r>
          </a:p>
          <a:p>
            <a:pPr lvl="1"/>
            <a:endParaRPr lang="de-AT" dirty="0"/>
          </a:p>
          <a:p>
            <a:pPr lvl="1"/>
            <a:r>
              <a:rPr lang="de-AT" dirty="0" smtClean="0"/>
              <a:t>Organisationen haben tlw. Die 100PB Marke erreicht </a:t>
            </a:r>
          </a:p>
          <a:p>
            <a:pPr lvl="2"/>
            <a:r>
              <a:rPr lang="de-AT" dirty="0" smtClean="0"/>
              <a:t>1 PB = 1000TB = 2^50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OPM – Tech. </a:t>
            </a:r>
            <a:r>
              <a:rPr lang="en-US" dirty="0" err="1" smtClean="0"/>
              <a:t>Ansätze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Tabellenbasiert</a:t>
            </a:r>
          </a:p>
          <a:p>
            <a:r>
              <a:rPr lang="de-AT" dirty="0" err="1" smtClean="0"/>
              <a:t>Process</a:t>
            </a:r>
            <a:r>
              <a:rPr lang="de-AT" dirty="0" smtClean="0"/>
              <a:t>-In-Place</a:t>
            </a:r>
          </a:p>
          <a:p>
            <a:r>
              <a:rPr lang="de-AT" dirty="0" smtClean="0"/>
              <a:t>In-Memory Computing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r="23053"/>
          <a:stretch/>
        </p:blipFill>
        <p:spPr>
          <a:xfrm>
            <a:off x="5702300" y="203200"/>
            <a:ext cx="6273800" cy="5353844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Tabellenbasiert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Massively</a:t>
            </a:r>
            <a:r>
              <a:rPr lang="de-AT" dirty="0"/>
              <a:t> Parallel Processing </a:t>
            </a:r>
            <a:r>
              <a:rPr lang="de-AT" dirty="0" smtClean="0"/>
              <a:t>DB</a:t>
            </a:r>
          </a:p>
          <a:p>
            <a:pPr lvl="1"/>
            <a:r>
              <a:rPr lang="de-AT" dirty="0" smtClean="0"/>
              <a:t>Basiert auf </a:t>
            </a:r>
            <a:r>
              <a:rPr lang="de-AT" dirty="0" err="1" smtClean="0"/>
              <a:t>PostreSQL</a:t>
            </a:r>
            <a:endParaRPr lang="de-AT" dirty="0" smtClean="0"/>
          </a:p>
          <a:p>
            <a:pPr lvl="1"/>
            <a:r>
              <a:rPr lang="de-AT" dirty="0" smtClean="0"/>
              <a:t>Speichert auf verteilten Systemen</a:t>
            </a:r>
          </a:p>
          <a:p>
            <a:pPr lvl="2"/>
            <a:r>
              <a:rPr lang="de-AT" dirty="0" smtClean="0"/>
              <a:t>Queries werden an </a:t>
            </a:r>
            <a:r>
              <a:rPr lang="de-AT" dirty="0" smtClean="0"/>
              <a:t>die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>entsprechenden Nodes weitergeleitet</a:t>
            </a:r>
          </a:p>
          <a:p>
            <a:pPr lvl="2"/>
            <a:endParaRPr lang="de-AT" dirty="0"/>
          </a:p>
          <a:p>
            <a:pPr lvl="2"/>
            <a:endParaRPr lang="de-AT" dirty="0" smtClean="0"/>
          </a:p>
          <a:p>
            <a:pPr lvl="1"/>
            <a:r>
              <a:rPr lang="de-AT" dirty="0" smtClean="0"/>
              <a:t>Bsp.: Elemente zählen</a:t>
            </a:r>
          </a:p>
          <a:p>
            <a:pPr lvl="2"/>
            <a:r>
              <a:rPr lang="de-AT" dirty="0" smtClean="0"/>
              <a:t>Jeder Node führt Operation aus (zählen)</a:t>
            </a:r>
          </a:p>
          <a:p>
            <a:pPr lvl="2"/>
            <a:r>
              <a:rPr lang="de-AT" dirty="0" smtClean="0"/>
              <a:t>Lädt nur wenige Daten in den Speicher (sequentiell)</a:t>
            </a:r>
          </a:p>
          <a:p>
            <a:pPr lvl="2"/>
            <a:r>
              <a:rPr lang="de-AT" dirty="0" err="1" smtClean="0"/>
              <a:t>Pushed</a:t>
            </a:r>
            <a:r>
              <a:rPr lang="de-AT" dirty="0" smtClean="0"/>
              <a:t> Ergebnis über das Netzwerk zurück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Process</a:t>
            </a:r>
            <a:r>
              <a:rPr lang="de-AT" dirty="0" smtClean="0"/>
              <a:t>-In-Place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Datenbasiert (</a:t>
            </a:r>
            <a:r>
              <a:rPr lang="de-AT" dirty="0" err="1" smtClean="0"/>
              <a:t>Hadoop</a:t>
            </a:r>
            <a:r>
              <a:rPr lang="de-AT" dirty="0" smtClean="0"/>
              <a:t>)</a:t>
            </a:r>
          </a:p>
          <a:p>
            <a:pPr lvl="1"/>
            <a:r>
              <a:rPr lang="de-AT" dirty="0" smtClean="0"/>
              <a:t>Speicherung von unstrukturierten Daten</a:t>
            </a:r>
          </a:p>
          <a:p>
            <a:pPr lvl="2"/>
            <a:r>
              <a:rPr lang="de-AT" dirty="0" smtClean="0"/>
              <a:t>Bilder, Textdokumente</a:t>
            </a:r>
          </a:p>
          <a:p>
            <a:pPr lvl="2"/>
            <a:endParaRPr lang="de-AT" dirty="0"/>
          </a:p>
          <a:p>
            <a:r>
              <a:rPr lang="de-AT" dirty="0" err="1" smtClean="0"/>
              <a:t>MapReduce</a:t>
            </a:r>
            <a:r>
              <a:rPr lang="de-AT" dirty="0" smtClean="0"/>
              <a:t> Pattern </a:t>
            </a:r>
          </a:p>
          <a:p>
            <a:pPr lvl="1"/>
            <a:r>
              <a:rPr lang="de-AT" dirty="0" smtClean="0"/>
              <a:t>Bsp. Wörterzählen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" y="362561"/>
            <a:ext cx="11030175" cy="58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In-Memory Computing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resilient distributed dataset (RDD</a:t>
            </a:r>
            <a:r>
              <a:rPr lang="en-US" sz="2800" dirty="0" smtClean="0"/>
              <a:t>) - </a:t>
            </a:r>
            <a:r>
              <a:rPr lang="de-AT" sz="2800" dirty="0"/>
              <a:t>Spark </a:t>
            </a:r>
            <a:r>
              <a:rPr lang="de-AT" sz="2800" dirty="0" smtClean="0"/>
              <a:t>Framework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 smtClean="0"/>
              <a:t>Fehlertolerant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 smtClean="0"/>
              <a:t>Verteilter Datenspeicher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 err="1" smtClean="0"/>
              <a:t>Cached</a:t>
            </a:r>
            <a:r>
              <a:rPr lang="de-AT" sz="2400" dirty="0" smtClean="0"/>
              <a:t> in Memory </a:t>
            </a:r>
            <a:r>
              <a:rPr lang="de-AT" sz="2400" dirty="0" smtClean="0">
                <a:sym typeface="Wingdings" panose="05000000000000000000" pitchFamily="2" charset="2"/>
              </a:rPr>
              <a:t> weniger I/O</a:t>
            </a:r>
            <a:endParaRPr lang="de-AT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Basics </a:t>
            </a:r>
            <a:r>
              <a:rPr lang="de-AT" dirty="0" smtClean="0"/>
              <a:t>– DNA, Genome, etc.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" y="367645"/>
            <a:ext cx="11189616" cy="5921049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5414" y="4656841"/>
            <a:ext cx="2988297" cy="1970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650450" y="952106"/>
            <a:ext cx="5957739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3600" dirty="0" smtClean="0"/>
              <a:t>Alle Gene bilden das Genom</a:t>
            </a:r>
          </a:p>
          <a:p>
            <a:r>
              <a:rPr lang="de-AT" sz="3600" dirty="0" smtClean="0"/>
              <a:t>Genom = Chromosomen-Satz</a:t>
            </a:r>
            <a:endParaRPr lang="en-US" sz="3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2121031" y="2328421"/>
            <a:ext cx="1319753" cy="21116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0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" b="618"/>
          <a:stretch/>
        </p:blipFill>
        <p:spPr>
          <a:xfrm>
            <a:off x="838200" y="1690689"/>
            <a:ext cx="6736174" cy="48265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67" y="754144"/>
            <a:ext cx="7414933" cy="6073183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Chromosomen-Satz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070" b="65711"/>
          <a:stretch/>
        </p:blipFill>
        <p:spPr>
          <a:xfrm>
            <a:off x="838200" y="1690688"/>
            <a:ext cx="1014528" cy="166525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Bioinformatik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971471" y="6352154"/>
            <a:ext cx="4114800" cy="365125"/>
          </a:xfrm>
        </p:spPr>
        <p:txBody>
          <a:bodyPr/>
          <a:lstStyle/>
          <a:p>
            <a:r>
              <a:rPr lang="de-AT" dirty="0" smtClean="0"/>
              <a:t>[1]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1990271" y="2416629"/>
            <a:ext cx="8077200" cy="2679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2244271" y="2786983"/>
            <a:ext cx="756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„Die </a:t>
            </a:r>
            <a:r>
              <a:rPr lang="de-DE" sz="2400" dirty="0"/>
              <a:t>Bioinformatik ist eine interdisziplinäre Wissenschaft, die Probleme aus den Lebenswissenschaften mit theoretischen computergestützten Methoden löst. Sie hat zu grundlegenden Erkenntnissen der modernen Biologie und Medizin beigetragen. </a:t>
            </a:r>
            <a:r>
              <a:rPr lang="de-DE" sz="2400" dirty="0" smtClean="0"/>
              <a:t>...“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5122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Interessante Ergänzungen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Länge der menschlichen DNA ca. 1,8m </a:t>
            </a:r>
          </a:p>
          <a:p>
            <a:r>
              <a:rPr lang="de-AT" dirty="0" smtClean="0"/>
              <a:t>Basenpaare:</a:t>
            </a:r>
          </a:p>
          <a:p>
            <a:pPr lvl="1"/>
            <a:r>
              <a:rPr lang="de-AT" dirty="0" smtClean="0"/>
              <a:t>Ca. 3,2 Milliarden</a:t>
            </a:r>
          </a:p>
          <a:p>
            <a:pPr lvl="1"/>
            <a:r>
              <a:rPr lang="de-AT" dirty="0" err="1" smtClean="0"/>
              <a:t>theo</a:t>
            </a:r>
            <a:r>
              <a:rPr lang="de-AT" dirty="0" smtClean="0"/>
              <a:t>. Informationsgehalt von 2^2 (vier Zustände: A/T/G/C)</a:t>
            </a:r>
          </a:p>
          <a:p>
            <a:pPr marL="914400" lvl="2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 817 MB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Gene Expression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Konzept - Vergleich von Zellaktivitäten in:</a:t>
            </a:r>
          </a:p>
          <a:p>
            <a:pPr lvl="1"/>
            <a:r>
              <a:rPr lang="de-AT" dirty="0" smtClean="0"/>
              <a:t>Verschiedenen Stadien einer Krankheit</a:t>
            </a:r>
          </a:p>
          <a:p>
            <a:pPr lvl="1"/>
            <a:r>
              <a:rPr lang="de-AT" dirty="0" smtClean="0"/>
              <a:t>„normalen“ Zustand</a:t>
            </a:r>
            <a:endParaRPr lang="de-AT" dirty="0"/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 </a:t>
            </a:r>
            <a:r>
              <a:rPr lang="de-AT" dirty="0"/>
              <a:t>„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profile</a:t>
            </a:r>
            <a:r>
              <a:rPr lang="de-AT" dirty="0" smtClean="0"/>
              <a:t>“ </a:t>
            </a:r>
            <a:r>
              <a:rPr lang="de-AT" dirty="0" smtClean="0">
                <a:sym typeface="Wingdings" panose="05000000000000000000" pitchFamily="2" charset="2"/>
              </a:rPr>
              <a:t> „Signatur“</a:t>
            </a:r>
          </a:p>
          <a:p>
            <a:pPr lvl="1"/>
            <a:endParaRPr lang="de-AT" dirty="0">
              <a:sym typeface="Wingdings" panose="05000000000000000000" pitchFamily="2" charset="2"/>
            </a:endParaRPr>
          </a:p>
          <a:p>
            <a:r>
              <a:rPr lang="de-AT" dirty="0" smtClean="0">
                <a:sym typeface="Wingdings" panose="05000000000000000000" pitchFamily="2" charset="2"/>
              </a:rPr>
              <a:t>Verfahren: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DNA-</a:t>
            </a:r>
            <a:r>
              <a:rPr lang="de-AT" dirty="0" err="1" smtClean="0">
                <a:sym typeface="Wingdings" panose="05000000000000000000" pitchFamily="2" charset="2"/>
              </a:rPr>
              <a:t>Microarrays</a:t>
            </a:r>
            <a:endParaRPr lang="de-AT" dirty="0"/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[7]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47"/>
            <a:ext cx="12192000" cy="58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</a:t>
            </a:r>
            <a:r>
              <a:rPr lang="de-AT" dirty="0" smtClean="0"/>
              <a:t>Expression - Anwendungsfälle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Biomarker Entdeckung </a:t>
            </a:r>
          </a:p>
          <a:p>
            <a:pPr lvl="1"/>
            <a:r>
              <a:rPr lang="de-AT" dirty="0" smtClean="0"/>
              <a:t>(Diagnostik)</a:t>
            </a:r>
          </a:p>
          <a:p>
            <a:r>
              <a:rPr lang="de-AT" dirty="0" smtClean="0"/>
              <a:t>„</a:t>
            </a:r>
            <a:r>
              <a:rPr lang="de-AT" dirty="0" err="1" smtClean="0"/>
              <a:t>target</a:t>
            </a:r>
            <a:r>
              <a:rPr lang="de-AT" dirty="0" smtClean="0"/>
              <a:t> </a:t>
            </a:r>
            <a:r>
              <a:rPr lang="de-AT" dirty="0" err="1"/>
              <a:t>identification</a:t>
            </a:r>
            <a:r>
              <a:rPr lang="de-AT" dirty="0"/>
              <a:t>“ </a:t>
            </a:r>
            <a:endParaRPr lang="de-AT" dirty="0" smtClean="0"/>
          </a:p>
          <a:p>
            <a:pPr lvl="1"/>
            <a:r>
              <a:rPr lang="de-AT" dirty="0" smtClean="0"/>
              <a:t>(</a:t>
            </a:r>
            <a:r>
              <a:rPr lang="de-AT" dirty="0"/>
              <a:t>Therapeutische Strategien</a:t>
            </a:r>
            <a:r>
              <a:rPr lang="de-AT" dirty="0" smtClean="0"/>
              <a:t>)</a:t>
            </a:r>
          </a:p>
          <a:p>
            <a:r>
              <a:rPr lang="de-AT" dirty="0" smtClean="0"/>
              <a:t>Optimierung von Medikamenten</a:t>
            </a:r>
          </a:p>
          <a:p>
            <a:r>
              <a:rPr lang="de-AT" dirty="0" smtClean="0"/>
              <a:t>„</a:t>
            </a:r>
            <a:r>
              <a:rPr lang="de-AT" dirty="0" err="1" smtClean="0"/>
              <a:t>repositioning</a:t>
            </a:r>
            <a:r>
              <a:rPr lang="de-AT" dirty="0" smtClean="0"/>
              <a:t>“ </a:t>
            </a:r>
          </a:p>
          <a:p>
            <a:pPr lvl="1"/>
            <a:r>
              <a:rPr lang="de-AT" dirty="0"/>
              <a:t>alternative Einsatzgebiete für bestehende </a:t>
            </a:r>
            <a:r>
              <a:rPr lang="de-AT" dirty="0" smtClean="0"/>
              <a:t>Medikamente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27" y="0"/>
            <a:ext cx="7089945" cy="625304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- </a:t>
            </a:r>
            <a:r>
              <a:rPr lang="de-AT" dirty="0"/>
              <a:t>Biomarker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Moleküle im Blut/Körperflüssigkeiten</a:t>
            </a:r>
          </a:p>
          <a:p>
            <a:r>
              <a:rPr lang="de-AT" dirty="0" smtClean="0"/>
              <a:t>Werden als Anzeichen für </a:t>
            </a:r>
            <a:r>
              <a:rPr lang="de-AT" dirty="0" err="1" smtClean="0"/>
              <a:t>bio</a:t>
            </a:r>
            <a:r>
              <a:rPr lang="de-AT" dirty="0" smtClean="0"/>
              <a:t>. Prozesse (u.a. Krankheiten)</a:t>
            </a:r>
          </a:p>
          <a:p>
            <a:r>
              <a:rPr lang="de-AT" dirty="0" smtClean="0"/>
              <a:t>Verwendung:</a:t>
            </a:r>
          </a:p>
          <a:p>
            <a:pPr lvl="1"/>
            <a:r>
              <a:rPr lang="de-AT" dirty="0" smtClean="0"/>
              <a:t>Diagnostik</a:t>
            </a:r>
          </a:p>
          <a:p>
            <a:pPr lvl="1"/>
            <a:r>
              <a:rPr lang="de-AT" dirty="0" smtClean="0"/>
              <a:t>Überwachung des </a:t>
            </a:r>
            <a:r>
              <a:rPr lang="de-AT" dirty="0" smtClean="0"/>
              <a:t>Krankheitsverlaufes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- </a:t>
            </a:r>
            <a:r>
              <a:rPr lang="de-AT" dirty="0" smtClean="0"/>
              <a:t>Biomarker entdecken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Traditionelle- Vs. Neue Technik</a:t>
            </a:r>
          </a:p>
          <a:p>
            <a:endParaRPr lang="de-AT" dirty="0"/>
          </a:p>
          <a:p>
            <a:r>
              <a:rPr lang="de-AT" dirty="0" smtClean="0"/>
              <a:t>traditionellen Experimente:</a:t>
            </a:r>
          </a:p>
          <a:p>
            <a:pPr lvl="1"/>
            <a:r>
              <a:rPr lang="de-AT" dirty="0" smtClean="0"/>
              <a:t>Schwer zu finden</a:t>
            </a:r>
          </a:p>
          <a:p>
            <a:r>
              <a:rPr lang="de-AT" dirty="0" smtClean="0"/>
              <a:t>Neue molekularbiologische </a:t>
            </a:r>
            <a:r>
              <a:rPr lang="de-AT" dirty="0"/>
              <a:t>Technik :</a:t>
            </a:r>
          </a:p>
          <a:p>
            <a:pPr lvl="1"/>
            <a:r>
              <a:rPr lang="de-AT" dirty="0" smtClean="0"/>
              <a:t>Kann schnell neue Marker entdecken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9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– entdeckte Biomarker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Prostata spezifische Antigen (PSA) → Prostata </a:t>
            </a:r>
            <a:r>
              <a:rPr lang="de-DE" dirty="0" smtClean="0"/>
              <a:t>Krebs [8]</a:t>
            </a:r>
            <a:endParaRPr lang="de-DE" dirty="0"/>
          </a:p>
          <a:p>
            <a:r>
              <a:rPr lang="de-DE" dirty="0"/>
              <a:t>CADM1 → </a:t>
            </a:r>
            <a:r>
              <a:rPr lang="de-DE" dirty="0" smtClean="0"/>
              <a:t>Lungenkrebs [9]</a:t>
            </a:r>
            <a:endParaRPr lang="de-DE" dirty="0"/>
          </a:p>
          <a:p>
            <a:r>
              <a:rPr lang="de-DE" dirty="0"/>
              <a:t>Sowie Krebs im Nieren- und </a:t>
            </a:r>
            <a:r>
              <a:rPr lang="de-DE" dirty="0" smtClean="0"/>
              <a:t>Magen-Bereich [10]</a:t>
            </a:r>
          </a:p>
          <a:p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>
          <a:xfrm>
            <a:off x="10579649" y="2679426"/>
            <a:ext cx="938370" cy="938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9555649" y="2099942"/>
            <a:ext cx="1202000" cy="120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19" y="2093004"/>
            <a:ext cx="2809875" cy="2809875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7243845" y="2890191"/>
            <a:ext cx="2040005" cy="605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7336716" y="2890191"/>
            <a:ext cx="1904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smtClean="0"/>
              <a:t>     </a:t>
            </a:r>
            <a:r>
              <a:rPr lang="de-AT" sz="2800" dirty="0" err="1" smtClean="0"/>
              <a:t>target</a:t>
            </a:r>
            <a:endParaRPr lang="en-US" sz="2800" dirty="0"/>
          </a:p>
        </p:txBody>
      </p:sp>
      <p:sp>
        <p:nvSpPr>
          <p:cNvPr id="8" name="Abgerundetes Rechteck 7"/>
          <p:cNvSpPr/>
          <p:nvPr/>
        </p:nvSpPr>
        <p:spPr>
          <a:xfrm>
            <a:off x="7243845" y="2051848"/>
            <a:ext cx="2040005" cy="605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- „</a:t>
            </a:r>
            <a:r>
              <a:rPr lang="de-AT" dirty="0" err="1" smtClean="0"/>
              <a:t>target</a:t>
            </a:r>
            <a:r>
              <a:rPr lang="de-AT" dirty="0" smtClean="0"/>
              <a:t> </a:t>
            </a:r>
            <a:r>
              <a:rPr lang="de-AT" dirty="0" err="1"/>
              <a:t>identification</a:t>
            </a:r>
            <a:r>
              <a:rPr lang="de-AT" dirty="0"/>
              <a:t>“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Zusammenhänge finden </a:t>
            </a:r>
            <a:r>
              <a:rPr lang="de-AT" dirty="0" smtClean="0"/>
              <a:t>zwischen:</a:t>
            </a:r>
          </a:p>
          <a:p>
            <a:pPr lvl="1"/>
            <a:r>
              <a:rPr lang="de-AT" dirty="0" smtClean="0"/>
              <a:t> „</a:t>
            </a:r>
            <a:r>
              <a:rPr lang="de-AT" dirty="0" err="1" smtClean="0"/>
              <a:t>target</a:t>
            </a:r>
            <a:r>
              <a:rPr lang="de-AT" dirty="0" smtClean="0"/>
              <a:t>“ und </a:t>
            </a:r>
          </a:p>
          <a:p>
            <a:pPr lvl="1"/>
            <a:r>
              <a:rPr lang="de-AT" dirty="0" smtClean="0"/>
              <a:t>„Ausprägung“ 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 smtClean="0"/>
              <a:t>Funktioniert nicht bei allen Erkrankungen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7336716" y="2051848"/>
            <a:ext cx="1904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smtClean="0"/>
              <a:t>Ausprägung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74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0" grpId="0" animBg="1"/>
      <p:bldP spid="11" grpId="0"/>
      <p:bldP spid="8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</a:t>
            </a:r>
            <a:r>
              <a:rPr lang="de-AT" dirty="0" smtClean="0"/>
              <a:t>s war einmal…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16" y="-207192"/>
            <a:ext cx="11538329" cy="8653747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43" y="2792610"/>
            <a:ext cx="6210811" cy="295013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6"/>
          <a:stretch/>
        </p:blipFill>
        <p:spPr>
          <a:xfrm rot="21261748">
            <a:off x="4563246" y="2703692"/>
            <a:ext cx="2339001" cy="312796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5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– entdeckte „</a:t>
            </a:r>
            <a:r>
              <a:rPr lang="de-AT" dirty="0" err="1" smtClean="0"/>
              <a:t>targets</a:t>
            </a:r>
            <a:r>
              <a:rPr lang="de-AT" dirty="0" smtClean="0"/>
              <a:t>“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Analyse: Non-</a:t>
            </a:r>
            <a:r>
              <a:rPr lang="de-AT" dirty="0" err="1" smtClean="0"/>
              <a:t>small</a:t>
            </a:r>
            <a:r>
              <a:rPr lang="de-AT" dirty="0" smtClean="0"/>
              <a:t> </a:t>
            </a:r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lung</a:t>
            </a:r>
            <a:r>
              <a:rPr lang="de-AT" dirty="0" smtClean="0"/>
              <a:t> </a:t>
            </a:r>
            <a:r>
              <a:rPr lang="de-AT" dirty="0" err="1" smtClean="0"/>
              <a:t>cancer</a:t>
            </a:r>
            <a:r>
              <a:rPr lang="de-AT" dirty="0" smtClean="0"/>
              <a:t> [11] </a:t>
            </a:r>
            <a:endParaRPr lang="de-AT" dirty="0"/>
          </a:p>
          <a:p>
            <a:pPr lvl="1"/>
            <a:r>
              <a:rPr lang="de-AT" dirty="0" smtClean="0"/>
              <a:t>ca. 870 Proben</a:t>
            </a:r>
          </a:p>
          <a:p>
            <a:pPr lvl="1"/>
            <a:r>
              <a:rPr lang="de-AT" dirty="0" smtClean="0"/>
              <a:t>Funktionsverlust PTK7 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 Wachstum NSCLC</a:t>
            </a:r>
          </a:p>
          <a:p>
            <a:pPr marL="457200" lvl="1" indent="0">
              <a:buNone/>
            </a:pPr>
            <a:endParaRPr lang="de-AT" dirty="0" smtClean="0">
              <a:sym typeface="Wingdings" panose="05000000000000000000" pitchFamily="2" charset="2"/>
            </a:endParaRPr>
          </a:p>
          <a:p>
            <a:r>
              <a:rPr lang="de-AT" dirty="0" smtClean="0">
                <a:sym typeface="Wingdings" panose="05000000000000000000" pitchFamily="2" charset="2"/>
              </a:rPr>
              <a:t>Diabetes (Type 2) [12]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130 </a:t>
            </a:r>
            <a:r>
              <a:rPr lang="de-AT" dirty="0" err="1" smtClean="0">
                <a:sym typeface="Wingdings" panose="05000000000000000000" pitchFamily="2" charset="2"/>
              </a:rPr>
              <a:t>microarray</a:t>
            </a:r>
            <a:r>
              <a:rPr lang="de-AT" dirty="0" smtClean="0">
                <a:sym typeface="Wingdings" panose="05000000000000000000" pitchFamily="2" charset="2"/>
              </a:rPr>
              <a:t> Experimente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CD44  „</a:t>
            </a:r>
            <a:r>
              <a:rPr lang="de-AT" dirty="0" err="1" smtClean="0">
                <a:sym typeface="Wingdings" panose="05000000000000000000" pitchFamily="2" charset="2"/>
              </a:rPr>
              <a:t>target</a:t>
            </a:r>
            <a:r>
              <a:rPr lang="de-AT" dirty="0" smtClean="0">
                <a:sym typeface="Wingdings" panose="05000000000000000000" pitchFamily="2" charset="2"/>
              </a:rPr>
              <a:t>“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 Expression </a:t>
            </a:r>
            <a:r>
              <a:rPr lang="de-AT" dirty="0" smtClean="0"/>
              <a:t>– Optimierung von Medikamenten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Herausforderung</a:t>
            </a:r>
          </a:p>
          <a:p>
            <a:pPr lvl="1"/>
            <a:r>
              <a:rPr lang="de-AT" dirty="0"/>
              <a:t>gesteigerte Wirksamkeit</a:t>
            </a:r>
          </a:p>
          <a:p>
            <a:pPr lvl="1"/>
            <a:r>
              <a:rPr lang="de-AT" dirty="0"/>
              <a:t>minimale </a:t>
            </a:r>
            <a:r>
              <a:rPr lang="de-AT" dirty="0" smtClean="0"/>
              <a:t>Nebenwirkungen</a:t>
            </a: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4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Optimierung von Medikamenten - Ansätze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Vergleiche Gene Expression Profile:</a:t>
            </a:r>
          </a:p>
          <a:p>
            <a:pPr lvl="1"/>
            <a:r>
              <a:rPr lang="de-AT" dirty="0" smtClean="0"/>
              <a:t>Neuem Medikamenten Komponente</a:t>
            </a:r>
          </a:p>
          <a:p>
            <a:pPr lvl="1"/>
            <a:r>
              <a:rPr lang="de-AT" dirty="0" smtClean="0"/>
              <a:t>Komponente dessen Funktionsverhalten bekannt ist</a:t>
            </a:r>
          </a:p>
          <a:p>
            <a:pPr lvl="1"/>
            <a:endParaRPr lang="de-AT" dirty="0"/>
          </a:p>
          <a:p>
            <a:r>
              <a:rPr lang="de-AT" dirty="0" smtClean="0"/>
              <a:t>Bei ähnlichen Profilen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Wahrscheinlichkeit auf gleiche Protein Gruppen</a:t>
            </a:r>
          </a:p>
          <a:p>
            <a:pPr marL="914400" lvl="2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 ähnlicher Mechanismus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- </a:t>
            </a:r>
            <a:r>
              <a:rPr lang="de-AT" dirty="0"/>
              <a:t>„</a:t>
            </a:r>
            <a:r>
              <a:rPr lang="de-AT" dirty="0" err="1"/>
              <a:t>repositioning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Genauigkeit des Verfahrens == Qualität der Signaturen</a:t>
            </a:r>
          </a:p>
          <a:p>
            <a:endParaRPr lang="de-AT" dirty="0"/>
          </a:p>
          <a:p>
            <a:pPr marL="228600" lvl="1">
              <a:spcBef>
                <a:spcPts val="1000"/>
              </a:spcBef>
            </a:pPr>
            <a:r>
              <a:rPr lang="de-AT" dirty="0" smtClean="0"/>
              <a:t>Problem bei konventioneller Entwicklung von Medikamenten </a:t>
            </a:r>
            <a:r>
              <a:rPr lang="de-AT" dirty="0"/>
              <a:t>[13</a:t>
            </a:r>
            <a:r>
              <a:rPr lang="de-AT" dirty="0" smtClean="0"/>
              <a:t>]</a:t>
            </a:r>
          </a:p>
          <a:p>
            <a:pPr lvl="1"/>
            <a:r>
              <a:rPr lang="de-AT" dirty="0" smtClean="0"/>
              <a:t>Kosten, ca.:</a:t>
            </a:r>
          </a:p>
          <a:p>
            <a:pPr lvl="2"/>
            <a:r>
              <a:rPr lang="de-AT" dirty="0" smtClean="0"/>
              <a:t>15 Jahre</a:t>
            </a:r>
          </a:p>
          <a:p>
            <a:pPr lvl="2"/>
            <a:r>
              <a:rPr lang="de-AT" dirty="0" smtClean="0"/>
              <a:t>&gt;= 10 Milliarden US Dollar</a:t>
            </a:r>
          </a:p>
          <a:p>
            <a:pPr lvl="1"/>
            <a:r>
              <a:rPr lang="de-AT" dirty="0" smtClean="0"/>
              <a:t>Forschungsabbrüche</a:t>
            </a:r>
          </a:p>
          <a:p>
            <a:pPr lvl="2"/>
            <a:r>
              <a:rPr lang="de-AT" dirty="0" smtClean="0"/>
              <a:t>&gt;= 90% in frühen Forschungsstufen</a:t>
            </a:r>
          </a:p>
          <a:p>
            <a:pPr lvl="2"/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„</a:t>
            </a:r>
            <a:r>
              <a:rPr lang="de-AT" dirty="0" err="1"/>
              <a:t>repositioning</a:t>
            </a:r>
            <a:r>
              <a:rPr lang="de-AT" dirty="0" smtClean="0"/>
              <a:t>“ - Ansatz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Vergleiche </a:t>
            </a:r>
          </a:p>
          <a:p>
            <a:pPr lvl="1"/>
            <a:r>
              <a:rPr lang="de-AT" dirty="0" smtClean="0"/>
              <a:t>Krankheitsprofile mit</a:t>
            </a:r>
          </a:p>
          <a:p>
            <a:pPr lvl="1"/>
            <a:r>
              <a:rPr lang="de-AT" dirty="0" smtClean="0"/>
              <a:t>Medikamentenreferenz</a:t>
            </a:r>
            <a:endParaRPr lang="de-AT" dirty="0" smtClean="0"/>
          </a:p>
          <a:p>
            <a:pPr lvl="1"/>
            <a:endParaRPr lang="de-AT" dirty="0" smtClean="0"/>
          </a:p>
          <a:p>
            <a:pPr marL="457200" lvl="1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 Medikamenten-</a:t>
            </a:r>
            <a:r>
              <a:rPr lang="de-AT" dirty="0" err="1" smtClean="0">
                <a:sym typeface="Wingdings" panose="05000000000000000000" pitchFamily="2" charset="2"/>
              </a:rPr>
              <a:t>Krankheits</a:t>
            </a:r>
            <a:r>
              <a:rPr lang="de-AT" dirty="0" smtClean="0">
                <a:sym typeface="Wingdings" panose="05000000000000000000" pitchFamily="2" charset="2"/>
              </a:rPr>
              <a:t> Score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4288"/>
          <a:stretch/>
        </p:blipFill>
        <p:spPr>
          <a:xfrm>
            <a:off x="6742072" y="365125"/>
            <a:ext cx="5449928" cy="62937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„</a:t>
            </a:r>
            <a:r>
              <a:rPr lang="de-AT" dirty="0" err="1"/>
              <a:t>repositioning</a:t>
            </a:r>
            <a:r>
              <a:rPr lang="de-AT" dirty="0" smtClean="0"/>
              <a:t>“ - Hypothese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 smtClean="0"/>
              <a:t>Wenn Medikamenten Profil </a:t>
            </a:r>
            <a:br>
              <a:rPr lang="de-AT" dirty="0" smtClean="0"/>
            </a:br>
            <a:r>
              <a:rPr lang="de-AT" dirty="0" smtClean="0"/>
              <a:t>gegenläufig zur Krankheitssignatur ist</a:t>
            </a:r>
          </a:p>
          <a:p>
            <a:pPr marL="0" indent="0">
              <a:buNone/>
            </a:pPr>
            <a:endParaRPr lang="de-AT" dirty="0"/>
          </a:p>
          <a:p>
            <a:pPr>
              <a:buFont typeface="Wingdings" panose="05000000000000000000" pitchFamily="2" charset="2"/>
              <a:buChar char="à"/>
            </a:pPr>
            <a:r>
              <a:rPr lang="de-AT" dirty="0" smtClean="0">
                <a:sym typeface="Wingdings" panose="05000000000000000000" pitchFamily="2" charset="2"/>
              </a:rPr>
              <a:t>Medikament kann möglicherweise </a:t>
            </a:r>
            <a:br>
              <a:rPr lang="de-AT" dirty="0" smtClean="0">
                <a:sym typeface="Wingdings" panose="05000000000000000000" pitchFamily="2" charset="2"/>
              </a:rPr>
            </a:br>
            <a:r>
              <a:rPr lang="de-AT" dirty="0" smtClean="0">
                <a:sym typeface="Wingdings" panose="05000000000000000000" pitchFamily="2" charset="2"/>
              </a:rPr>
              <a:t>zur Behandlung eingesetzt werden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Homebrew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8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Homebrew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Folding@Home</a:t>
            </a:r>
            <a:endParaRPr lang="de-AT" dirty="0" smtClean="0"/>
          </a:p>
          <a:p>
            <a:r>
              <a:rPr lang="de-AT" dirty="0" smtClean="0"/>
              <a:t>Rosalind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7147060" y="81680"/>
            <a:ext cx="4877196" cy="2910270"/>
            <a:chOff x="5163671" y="2979868"/>
            <a:chExt cx="6384163" cy="330882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805" y="2979868"/>
              <a:ext cx="6253029" cy="3308826"/>
            </a:xfrm>
            <a:prstGeom prst="rect">
              <a:avLst/>
            </a:prstGeom>
          </p:spPr>
        </p:pic>
        <p:sp>
          <p:nvSpPr>
            <p:cNvPr id="6" name="Ellipse 5"/>
            <p:cNvSpPr/>
            <p:nvPr/>
          </p:nvSpPr>
          <p:spPr>
            <a:xfrm>
              <a:off x="5163671" y="4240851"/>
              <a:ext cx="2474259" cy="10567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5564619" y="2516338"/>
            <a:ext cx="6627381" cy="37275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Folding@Home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Simulation der Protein-Faltung</a:t>
            </a:r>
          </a:p>
          <a:p>
            <a:r>
              <a:rPr lang="de-AT" dirty="0" smtClean="0"/>
              <a:t>Erkenntnisse über </a:t>
            </a:r>
            <a:r>
              <a:rPr lang="de-AT" dirty="0" smtClean="0"/>
              <a:t>Zwischenschritte</a:t>
            </a:r>
          </a:p>
          <a:p>
            <a:r>
              <a:rPr lang="de-AT" dirty="0" smtClean="0"/>
              <a:t>Faltung:</a:t>
            </a:r>
          </a:p>
          <a:p>
            <a:pPr lvl="1"/>
            <a:r>
              <a:rPr lang="de-AT" dirty="0" smtClean="0"/>
              <a:t>Ca. 1 </a:t>
            </a:r>
            <a:r>
              <a:rPr lang="de-AT" dirty="0" err="1" smtClean="0"/>
              <a:t>ms</a:t>
            </a:r>
            <a:endParaRPr lang="de-AT" dirty="0" smtClean="0"/>
          </a:p>
          <a:p>
            <a:pPr lvl="1"/>
            <a:endParaRPr lang="de-AT" dirty="0"/>
          </a:p>
          <a:p>
            <a:r>
              <a:rPr lang="de-AT" dirty="0" smtClean="0"/>
              <a:t>Simulation</a:t>
            </a:r>
          </a:p>
          <a:p>
            <a:pPr lvl="1"/>
            <a:r>
              <a:rPr lang="de-AT" dirty="0" smtClean="0"/>
              <a:t>10.000 </a:t>
            </a:r>
            <a:r>
              <a:rPr lang="de-AT" dirty="0" err="1" smtClean="0"/>
              <a:t>CPU‘s</a:t>
            </a:r>
            <a:endParaRPr lang="de-AT" dirty="0" smtClean="0"/>
          </a:p>
          <a:p>
            <a:pPr lvl="1"/>
            <a:r>
              <a:rPr lang="de-AT" smtClean="0"/>
              <a:t>100 Tage</a:t>
            </a:r>
            <a:endParaRPr lang="de-AT" dirty="0" smtClean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[3, 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Rosalind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Lernplattform Bioinformatik</a:t>
            </a:r>
          </a:p>
          <a:p>
            <a:r>
              <a:rPr lang="de-AT" dirty="0"/>
              <a:t>Python-basiert</a:t>
            </a:r>
          </a:p>
          <a:p>
            <a:r>
              <a:rPr lang="de-AT" dirty="0" smtClean="0"/>
              <a:t>gratis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[15]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15" y="3615025"/>
            <a:ext cx="8383170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bisher geschah…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1966 Protein Sequenz Datenbank (National Biomedical Research </a:t>
            </a:r>
            <a:r>
              <a:rPr lang="de-AT" dirty="0" err="1" smtClean="0"/>
              <a:t>Foundation</a:t>
            </a:r>
            <a:r>
              <a:rPr lang="de-AT" dirty="0" smtClean="0"/>
              <a:t>)</a:t>
            </a:r>
          </a:p>
          <a:p>
            <a:r>
              <a:rPr lang="de-AT" dirty="0" smtClean="0"/>
              <a:t>1970 Algorithmus zum </a:t>
            </a:r>
            <a:r>
              <a:rPr lang="de-AT" dirty="0" smtClean="0"/>
              <a:t>Verbinden </a:t>
            </a:r>
            <a:r>
              <a:rPr lang="de-AT" dirty="0" smtClean="0"/>
              <a:t>von </a:t>
            </a:r>
            <a:r>
              <a:rPr lang="de-AT" dirty="0" smtClean="0"/>
              <a:t>Protein-Sequenzen </a:t>
            </a:r>
            <a:r>
              <a:rPr lang="de-AT" dirty="0" smtClean="0"/>
              <a:t>wird veröffentlicht (</a:t>
            </a:r>
            <a:r>
              <a:rPr lang="de-AT" dirty="0" err="1" smtClean="0"/>
              <a:t>Needleman</a:t>
            </a:r>
            <a:r>
              <a:rPr lang="de-AT" dirty="0" smtClean="0"/>
              <a:t> und Wunsch)</a:t>
            </a:r>
          </a:p>
          <a:p>
            <a:r>
              <a:rPr lang="de-AT" dirty="0" smtClean="0"/>
              <a:t>2000 Vollständige Sequenzierung des menschlichen </a:t>
            </a:r>
            <a:r>
              <a:rPr lang="de-AT" dirty="0" smtClean="0"/>
              <a:t>Erbguts </a:t>
            </a:r>
            <a:r>
              <a:rPr lang="de-AT" dirty="0" smtClean="0"/>
              <a:t>(</a:t>
            </a:r>
            <a:r>
              <a:rPr lang="de-AT" dirty="0" err="1" smtClean="0"/>
              <a:t>Venter</a:t>
            </a:r>
            <a:r>
              <a:rPr lang="de-AT" dirty="0" smtClean="0"/>
              <a:t> und Collins)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08100" y="6410138"/>
            <a:ext cx="9575800" cy="365125"/>
          </a:xfrm>
        </p:spPr>
        <p:txBody>
          <a:bodyPr/>
          <a:lstStyle/>
          <a:p>
            <a:r>
              <a:rPr lang="en-US" dirty="0" smtClean="0"/>
              <a:t>[2]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63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Quellen und Abb.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AT" dirty="0"/>
              <a:t>[1] http://de.wikipedia.org/wiki/Bioinformatik</a:t>
            </a:r>
          </a:p>
          <a:p>
            <a:pPr marL="0" indent="0">
              <a:buNone/>
            </a:pPr>
            <a:r>
              <a:rPr lang="de-AT" dirty="0"/>
              <a:t>[2] “Special </a:t>
            </a:r>
            <a:r>
              <a:rPr lang="de-AT" dirty="0" err="1"/>
              <a:t>Issue</a:t>
            </a:r>
            <a:r>
              <a:rPr lang="de-AT" dirty="0"/>
              <a:t>: </a:t>
            </a:r>
            <a:r>
              <a:rPr lang="de-AT" dirty="0" err="1"/>
              <a:t>Computational</a:t>
            </a:r>
            <a:r>
              <a:rPr lang="de-AT" dirty="0"/>
              <a:t> </a:t>
            </a:r>
            <a:r>
              <a:rPr lang="de-AT" dirty="0" err="1"/>
              <a:t>Biology</a:t>
            </a:r>
            <a:r>
              <a:rPr lang="de-AT" dirty="0"/>
              <a:t>.” 2015. XRDS: </a:t>
            </a:r>
            <a:r>
              <a:rPr lang="de-AT" dirty="0" err="1"/>
              <a:t>Crossroads</a:t>
            </a:r>
            <a:r>
              <a:rPr lang="de-AT" dirty="0"/>
              <a:t>, The ACM Magazine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Students</a:t>
            </a:r>
            <a:r>
              <a:rPr lang="de-AT" dirty="0"/>
              <a:t> 21 (4</a:t>
            </a:r>
            <a:r>
              <a:rPr lang="de-AT" dirty="0" smtClean="0"/>
              <a:t>) 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[3] </a:t>
            </a:r>
            <a:r>
              <a:rPr lang="de-AT" dirty="0" err="1"/>
              <a:t>Chromosome</a:t>
            </a:r>
            <a:r>
              <a:rPr lang="de-AT" dirty="0"/>
              <a:t>, Gene, DNS / DNA – Grundbegriffe Genetik, https://www.youtube.com/watch?v=XmKNN5oePGo</a:t>
            </a:r>
          </a:p>
          <a:p>
            <a:pPr marL="0" indent="0">
              <a:buNone/>
            </a:pPr>
            <a:r>
              <a:rPr lang="de-AT" dirty="0"/>
              <a:t>[4] Genom, https://de.wikipedia.org/wiki/Genom</a:t>
            </a:r>
          </a:p>
          <a:p>
            <a:pPr marL="0" indent="0">
              <a:buNone/>
            </a:pPr>
            <a:r>
              <a:rPr lang="de-AT" dirty="0"/>
              <a:t>[5] </a:t>
            </a:r>
            <a:r>
              <a:rPr lang="de-AT" dirty="0" err="1"/>
              <a:t>Aerni</a:t>
            </a:r>
            <a:r>
              <a:rPr lang="de-AT" dirty="0"/>
              <a:t>, Sarah, Hulya </a:t>
            </a:r>
            <a:r>
              <a:rPr lang="de-AT" dirty="0" err="1"/>
              <a:t>Farinas</a:t>
            </a:r>
            <a:r>
              <a:rPr lang="de-AT" dirty="0"/>
              <a:t>, </a:t>
            </a:r>
            <a:r>
              <a:rPr lang="de-AT" dirty="0" err="1"/>
              <a:t>and</a:t>
            </a:r>
            <a:r>
              <a:rPr lang="de-AT" dirty="0"/>
              <a:t> Gautam </a:t>
            </a:r>
            <a:r>
              <a:rPr lang="de-AT" dirty="0" err="1"/>
              <a:t>Muralidhar</a:t>
            </a:r>
            <a:r>
              <a:rPr lang="de-AT" dirty="0"/>
              <a:t>. 2015. “Digital Drivers in the Age of Massive Datasets.” </a:t>
            </a:r>
            <a:r>
              <a:rPr lang="de-AT" i="1" dirty="0"/>
              <a:t>XRDS: </a:t>
            </a:r>
            <a:r>
              <a:rPr lang="de-AT" i="1" dirty="0" err="1"/>
              <a:t>Crossroads</a:t>
            </a:r>
            <a:r>
              <a:rPr lang="de-AT" i="1" dirty="0"/>
              <a:t>, The ACM Magazine </a:t>
            </a:r>
            <a:r>
              <a:rPr lang="de-AT" i="1" dirty="0" err="1"/>
              <a:t>for</a:t>
            </a:r>
            <a:r>
              <a:rPr lang="de-AT" i="1" dirty="0"/>
              <a:t> </a:t>
            </a:r>
            <a:r>
              <a:rPr lang="de-AT" i="1" dirty="0" err="1"/>
              <a:t>Students</a:t>
            </a:r>
            <a:r>
              <a:rPr lang="de-AT" dirty="0"/>
              <a:t> 21 (4): 60–66. </a:t>
            </a:r>
          </a:p>
          <a:p>
            <a:pPr marL="0" indent="0">
              <a:buNone/>
            </a:pPr>
            <a:r>
              <a:rPr lang="de-AT" dirty="0"/>
              <a:t>[6] </a:t>
            </a:r>
            <a:r>
              <a:rPr lang="de-AT" dirty="0" err="1"/>
              <a:t>Sirota</a:t>
            </a:r>
            <a:r>
              <a:rPr lang="de-AT" dirty="0"/>
              <a:t>, Marina, </a:t>
            </a:r>
            <a:r>
              <a:rPr lang="de-AT" dirty="0" err="1"/>
              <a:t>and</a:t>
            </a:r>
            <a:r>
              <a:rPr lang="de-AT" dirty="0"/>
              <a:t> Bin Chen. 2015. “</a:t>
            </a:r>
            <a:r>
              <a:rPr lang="de-AT" dirty="0" err="1"/>
              <a:t>Fighting</a:t>
            </a:r>
            <a:r>
              <a:rPr lang="de-AT" dirty="0"/>
              <a:t> </a:t>
            </a:r>
            <a:r>
              <a:rPr lang="de-AT" dirty="0" err="1"/>
              <a:t>Disease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Data.” </a:t>
            </a:r>
            <a:r>
              <a:rPr lang="de-AT" i="1" dirty="0"/>
              <a:t>XRDS: </a:t>
            </a:r>
            <a:r>
              <a:rPr lang="de-AT" i="1" dirty="0" err="1"/>
              <a:t>Crossroads</a:t>
            </a:r>
            <a:r>
              <a:rPr lang="de-AT" i="1" dirty="0"/>
              <a:t>, The ACM Magazine </a:t>
            </a:r>
            <a:r>
              <a:rPr lang="de-AT" i="1" dirty="0" err="1"/>
              <a:t>for</a:t>
            </a:r>
            <a:r>
              <a:rPr lang="de-AT" i="1" dirty="0"/>
              <a:t> </a:t>
            </a:r>
            <a:r>
              <a:rPr lang="de-AT" i="1" dirty="0" err="1"/>
              <a:t>Students</a:t>
            </a:r>
            <a:r>
              <a:rPr lang="de-AT" dirty="0"/>
              <a:t> 21 (4): </a:t>
            </a:r>
            <a:r>
              <a:rPr lang="de-AT" dirty="0" smtClean="0"/>
              <a:t>28–33 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[7] Quelle: http://www.eye-research.org/joomla/index.php?option=com_content&amp;task=view&amp;id=24&amp;Itemid=9</a:t>
            </a:r>
          </a:p>
          <a:p>
            <a:pPr marL="0" indent="0">
              <a:buNone/>
            </a:pPr>
            <a:r>
              <a:rPr lang="de-AT" dirty="0"/>
              <a:t>[8] Mohammed, A. Biomarkers in </a:t>
            </a:r>
            <a:r>
              <a:rPr lang="de-AT" dirty="0" err="1"/>
              <a:t>prostate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: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era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prospective</a:t>
            </a:r>
            <a:r>
              <a:rPr lang="de-AT" dirty="0"/>
              <a:t>. Medical </a:t>
            </a:r>
            <a:r>
              <a:rPr lang="de-AT" dirty="0" err="1"/>
              <a:t>Oncology</a:t>
            </a:r>
            <a:r>
              <a:rPr lang="de-AT" dirty="0"/>
              <a:t> 31, 8 (2014</a:t>
            </a:r>
            <a:r>
              <a:rPr lang="de-AT" dirty="0" smtClean="0"/>
              <a:t>)</a:t>
            </a:r>
            <a:endParaRPr lang="de-A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Quellen und Abb.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AT" dirty="0"/>
              <a:t>[9] </a:t>
            </a:r>
            <a:r>
              <a:rPr lang="de-AT" dirty="0" err="1"/>
              <a:t>Botling</a:t>
            </a:r>
            <a:r>
              <a:rPr lang="de-AT" dirty="0"/>
              <a:t>, J., </a:t>
            </a:r>
            <a:r>
              <a:rPr lang="de-AT" dirty="0" err="1"/>
              <a:t>Edlund</a:t>
            </a:r>
            <a:r>
              <a:rPr lang="de-AT" dirty="0"/>
              <a:t>, K., Lohr, M., Hellwig, B., </a:t>
            </a:r>
            <a:r>
              <a:rPr lang="de-AT" dirty="0" err="1"/>
              <a:t>Holmberg</a:t>
            </a:r>
            <a:r>
              <a:rPr lang="de-AT" dirty="0"/>
              <a:t>, L., </a:t>
            </a:r>
            <a:r>
              <a:rPr lang="de-AT" dirty="0" err="1"/>
              <a:t>Lambe</a:t>
            </a:r>
            <a:r>
              <a:rPr lang="de-AT" dirty="0"/>
              <a:t>, M., et al. Biomarker </a:t>
            </a:r>
            <a:r>
              <a:rPr lang="de-AT" dirty="0" err="1"/>
              <a:t>discovery</a:t>
            </a:r>
            <a:r>
              <a:rPr lang="de-AT" dirty="0"/>
              <a:t> in non-</a:t>
            </a:r>
            <a:r>
              <a:rPr lang="de-AT" dirty="0" err="1"/>
              <a:t>small</a:t>
            </a:r>
            <a:r>
              <a:rPr lang="de-AT" dirty="0"/>
              <a:t> </a:t>
            </a:r>
            <a:r>
              <a:rPr lang="de-AT" dirty="0" err="1"/>
              <a:t>cell</a:t>
            </a:r>
            <a:r>
              <a:rPr lang="de-AT" dirty="0"/>
              <a:t> </a:t>
            </a:r>
            <a:r>
              <a:rPr lang="de-AT" dirty="0" err="1"/>
              <a:t>lung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: </a:t>
            </a:r>
            <a:r>
              <a:rPr lang="de-AT" dirty="0" err="1"/>
              <a:t>integrating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profiling</a:t>
            </a:r>
            <a:r>
              <a:rPr lang="de-AT" dirty="0"/>
              <a:t>, meta-analysis,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tissue</a:t>
            </a:r>
            <a:r>
              <a:rPr lang="de-AT" dirty="0"/>
              <a:t> </a:t>
            </a:r>
            <a:r>
              <a:rPr lang="de-AT" dirty="0" err="1"/>
              <a:t>microarray</a:t>
            </a:r>
            <a:r>
              <a:rPr lang="de-AT" dirty="0"/>
              <a:t> </a:t>
            </a:r>
            <a:r>
              <a:rPr lang="de-AT" dirty="0" err="1"/>
              <a:t>validation</a:t>
            </a:r>
            <a:r>
              <a:rPr lang="de-AT" dirty="0"/>
              <a:t>. Clinical Cancer Research 19, 1 (2013), 194-204.</a:t>
            </a:r>
          </a:p>
          <a:p>
            <a:pPr marL="0" indent="0">
              <a:buNone/>
            </a:pPr>
            <a:r>
              <a:rPr lang="de-AT" dirty="0"/>
              <a:t>[10] </a:t>
            </a:r>
            <a:r>
              <a:rPr lang="de-AT" dirty="0" err="1"/>
              <a:t>Yap</a:t>
            </a:r>
            <a:r>
              <a:rPr lang="de-AT" dirty="0"/>
              <a:t>, Y., Zhang, X., Smith, D., Soong, R., </a:t>
            </a:r>
            <a:r>
              <a:rPr lang="de-AT" dirty="0" err="1"/>
              <a:t>and</a:t>
            </a:r>
            <a:r>
              <a:rPr lang="de-AT" dirty="0"/>
              <a:t> Hill, J. </a:t>
            </a:r>
            <a:r>
              <a:rPr lang="de-AT" dirty="0" err="1"/>
              <a:t>Molecular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signature</a:t>
            </a:r>
            <a:r>
              <a:rPr lang="de-AT" dirty="0"/>
              <a:t> </a:t>
            </a:r>
            <a:r>
              <a:rPr lang="de-AT" dirty="0" err="1"/>
              <a:t>patterns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gastric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 </a:t>
            </a:r>
            <a:r>
              <a:rPr lang="de-AT" dirty="0" err="1"/>
              <a:t>diagnosis</a:t>
            </a:r>
            <a:r>
              <a:rPr lang="de-AT" dirty="0"/>
              <a:t>. </a:t>
            </a:r>
            <a:r>
              <a:rPr lang="de-AT" dirty="0" err="1"/>
              <a:t>Computational</a:t>
            </a:r>
            <a:r>
              <a:rPr lang="de-AT" dirty="0"/>
              <a:t> </a:t>
            </a:r>
            <a:r>
              <a:rPr lang="de-AT" dirty="0" err="1"/>
              <a:t>Biology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Chemistry 31, 4 (2007), 275-287.</a:t>
            </a:r>
          </a:p>
          <a:p>
            <a:pPr marL="0" indent="0">
              <a:buNone/>
            </a:pPr>
            <a:r>
              <a:rPr lang="de-AT" dirty="0"/>
              <a:t>[11] Chen, R., </a:t>
            </a:r>
            <a:r>
              <a:rPr lang="de-AT" dirty="0" err="1"/>
              <a:t>Khatri</a:t>
            </a:r>
            <a:r>
              <a:rPr lang="de-AT" dirty="0"/>
              <a:t>, P., Mazur, P., Polin, M., Zheng, Y., </a:t>
            </a:r>
            <a:r>
              <a:rPr lang="de-AT" dirty="0" err="1"/>
              <a:t>Vaka</a:t>
            </a:r>
            <a:r>
              <a:rPr lang="de-AT" dirty="0"/>
              <a:t>, D., et al. A meta-analysis of </a:t>
            </a:r>
            <a:r>
              <a:rPr lang="de-AT" dirty="0" err="1"/>
              <a:t>lung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identifies</a:t>
            </a:r>
            <a:r>
              <a:rPr lang="de-AT" dirty="0"/>
              <a:t> PTK7 </a:t>
            </a:r>
            <a:r>
              <a:rPr lang="de-AT" dirty="0" err="1"/>
              <a:t>as</a:t>
            </a:r>
            <a:r>
              <a:rPr lang="de-AT" dirty="0"/>
              <a:t> a </a:t>
            </a:r>
            <a:r>
              <a:rPr lang="de-AT" dirty="0" err="1"/>
              <a:t>survival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in </a:t>
            </a:r>
            <a:r>
              <a:rPr lang="de-AT" dirty="0" err="1"/>
              <a:t>lung</a:t>
            </a:r>
            <a:r>
              <a:rPr lang="de-AT" dirty="0"/>
              <a:t> </a:t>
            </a:r>
            <a:r>
              <a:rPr lang="de-AT" dirty="0" err="1"/>
              <a:t>adenocarcinoma</a:t>
            </a:r>
            <a:r>
              <a:rPr lang="de-AT" dirty="0"/>
              <a:t>. Cancer Research 74, 10 (2014)</a:t>
            </a:r>
          </a:p>
          <a:p>
            <a:pPr marL="0" indent="0">
              <a:buNone/>
            </a:pPr>
            <a:r>
              <a:rPr lang="de-AT" dirty="0"/>
              <a:t>[12] </a:t>
            </a:r>
            <a:r>
              <a:rPr lang="de-AT" dirty="0" err="1"/>
              <a:t>Kodama</a:t>
            </a:r>
            <a:r>
              <a:rPr lang="de-AT" dirty="0"/>
              <a:t>, K., </a:t>
            </a:r>
            <a:r>
              <a:rPr lang="de-AT" dirty="0" err="1"/>
              <a:t>Horikoshi</a:t>
            </a:r>
            <a:r>
              <a:rPr lang="de-AT" dirty="0"/>
              <a:t>, M., </a:t>
            </a:r>
            <a:r>
              <a:rPr lang="de-AT" dirty="0" err="1"/>
              <a:t>Toda</a:t>
            </a:r>
            <a:r>
              <a:rPr lang="de-AT" dirty="0"/>
              <a:t>, K., Yamada, S., Hara, K., </a:t>
            </a:r>
            <a:r>
              <a:rPr lang="de-AT" dirty="0" err="1"/>
              <a:t>Irie</a:t>
            </a:r>
            <a:r>
              <a:rPr lang="de-AT" dirty="0"/>
              <a:t>, J., et al. Expression-</a:t>
            </a:r>
            <a:r>
              <a:rPr lang="de-AT" dirty="0" err="1"/>
              <a:t>based</a:t>
            </a:r>
            <a:r>
              <a:rPr lang="de-AT" dirty="0"/>
              <a:t> </a:t>
            </a:r>
            <a:r>
              <a:rPr lang="de-AT" dirty="0" err="1"/>
              <a:t>genome-wide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 links the </a:t>
            </a:r>
            <a:r>
              <a:rPr lang="de-AT" dirty="0" err="1"/>
              <a:t>receptor</a:t>
            </a:r>
            <a:r>
              <a:rPr lang="de-AT" dirty="0"/>
              <a:t> CD44 in </a:t>
            </a:r>
            <a:r>
              <a:rPr lang="de-AT" dirty="0" err="1"/>
              <a:t>adipose</a:t>
            </a:r>
            <a:r>
              <a:rPr lang="de-AT" dirty="0"/>
              <a:t> </a:t>
            </a:r>
            <a:r>
              <a:rPr lang="de-AT" dirty="0" err="1"/>
              <a:t>tissue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type 2 </a:t>
            </a:r>
            <a:r>
              <a:rPr lang="de-AT" dirty="0" err="1"/>
              <a:t>diabetes</a:t>
            </a:r>
            <a:r>
              <a:rPr lang="de-AT" dirty="0"/>
              <a:t>. PNAS 109, 18 (2012)</a:t>
            </a:r>
          </a:p>
          <a:p>
            <a:pPr marL="0" indent="0">
              <a:buNone/>
            </a:pPr>
            <a:r>
              <a:rPr lang="de-AT" dirty="0"/>
              <a:t>[13] Robert, J., </a:t>
            </a:r>
            <a:r>
              <a:rPr lang="de-AT" dirty="0" err="1"/>
              <a:t>Vekris</a:t>
            </a:r>
            <a:r>
              <a:rPr lang="de-AT" dirty="0"/>
              <a:t>, A., </a:t>
            </a:r>
            <a:r>
              <a:rPr lang="de-AT" dirty="0" err="1"/>
              <a:t>Pourquier</a:t>
            </a:r>
            <a:r>
              <a:rPr lang="de-AT" dirty="0"/>
              <a:t>, P., </a:t>
            </a:r>
            <a:r>
              <a:rPr lang="de-AT" dirty="0" err="1"/>
              <a:t>and</a:t>
            </a:r>
            <a:r>
              <a:rPr lang="de-AT" dirty="0"/>
              <a:t> Bonnet, J. </a:t>
            </a:r>
            <a:r>
              <a:rPr lang="de-AT" dirty="0" err="1"/>
              <a:t>Predicting</a:t>
            </a:r>
            <a:r>
              <a:rPr lang="de-AT" dirty="0"/>
              <a:t> </a:t>
            </a:r>
            <a:r>
              <a:rPr lang="de-AT" dirty="0" err="1"/>
              <a:t>drug</a:t>
            </a:r>
            <a:r>
              <a:rPr lang="de-AT" dirty="0"/>
              <a:t>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. Critical Reviews in </a:t>
            </a:r>
            <a:r>
              <a:rPr lang="de-AT" dirty="0" err="1"/>
              <a:t>Oncology</a:t>
            </a:r>
            <a:r>
              <a:rPr lang="de-AT" dirty="0"/>
              <a:t>/</a:t>
            </a:r>
            <a:r>
              <a:rPr lang="de-AT" dirty="0" err="1"/>
              <a:t>Hematology</a:t>
            </a:r>
            <a:r>
              <a:rPr lang="de-AT" dirty="0"/>
              <a:t> 51, 3 (2004), 205-227.</a:t>
            </a:r>
          </a:p>
          <a:p>
            <a:pPr marL="0" indent="0">
              <a:buNone/>
            </a:pPr>
            <a:r>
              <a:rPr lang="de-AT" dirty="0"/>
              <a:t>[14] Pop, Cristina. 2015. “A </a:t>
            </a:r>
            <a:r>
              <a:rPr lang="de-AT" dirty="0" err="1"/>
              <a:t>Conversation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Vijay </a:t>
            </a:r>
            <a:r>
              <a:rPr lang="de-AT" dirty="0" err="1"/>
              <a:t>Pande</a:t>
            </a:r>
            <a:r>
              <a:rPr lang="de-AT" dirty="0"/>
              <a:t>.” XRDS: </a:t>
            </a:r>
            <a:r>
              <a:rPr lang="de-AT" dirty="0" err="1"/>
              <a:t>Crossroads</a:t>
            </a:r>
            <a:r>
              <a:rPr lang="de-AT" dirty="0"/>
              <a:t>, The ACM Magazine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Students</a:t>
            </a:r>
            <a:r>
              <a:rPr lang="de-AT" dirty="0"/>
              <a:t> 21 (4): 45–47.</a:t>
            </a:r>
          </a:p>
          <a:p>
            <a:pPr marL="0" indent="0">
              <a:buNone/>
            </a:pPr>
            <a:r>
              <a:rPr lang="de-AT" dirty="0"/>
              <a:t>[15] Rosalind Website, http://rosalind.info/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AT" dirty="0" smtClean="0"/>
              <a:t>… dann leben sie noch heute. 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de-AT" dirty="0" smtClean="0"/>
              <a:t>Danke für Ihre </a:t>
            </a:r>
            <a:r>
              <a:rPr lang="de-AT" dirty="0" smtClean="0"/>
              <a:t>Aufmerksamkeit</a:t>
            </a:r>
          </a:p>
          <a:p>
            <a:pPr algn="r"/>
            <a:r>
              <a:rPr lang="de-AT" dirty="0" smtClean="0"/>
              <a:t>Extra Dankeschön an Ralf, </a:t>
            </a:r>
            <a:r>
              <a:rPr lang="de-AT" dirty="0" err="1" smtClean="0"/>
              <a:t>Jassi</a:t>
            </a:r>
            <a:r>
              <a:rPr lang="de-AT" dirty="0" smtClean="0"/>
              <a:t> und Michi</a:t>
            </a:r>
            <a:endParaRPr lang="en-US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231" y="596526"/>
            <a:ext cx="1392219" cy="13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Nice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Know</a:t>
            </a:r>
            <a:r>
              <a:rPr lang="de-AT" dirty="0" smtClean="0"/>
              <a:t>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3,2 GB – Benötigter Platz um die gesamte Genetische Sequenz eines Menschen zu speichern</a:t>
            </a:r>
          </a:p>
          <a:p>
            <a:r>
              <a:rPr lang="de-AT" dirty="0" smtClean="0"/>
              <a:t>82.944 – Anzahl der verwendeten Prozessoren des K Computers im </a:t>
            </a:r>
            <a:r>
              <a:rPr lang="de-AT" dirty="0" err="1" smtClean="0"/>
              <a:t>Riken</a:t>
            </a:r>
            <a:r>
              <a:rPr lang="de-AT" dirty="0" smtClean="0"/>
              <a:t> Research Institute in Japan um eine Sekunde Gehirn Aktivität zu simulieren</a:t>
            </a:r>
          </a:p>
          <a:p>
            <a:r>
              <a:rPr lang="de-AT" dirty="0" smtClean="0"/>
              <a:t>181.336.445 – Die Anzahl der gespeicherten Sequenzen in der NIH </a:t>
            </a:r>
            <a:r>
              <a:rPr lang="de-AT" dirty="0" err="1" smtClean="0"/>
              <a:t>genetic</a:t>
            </a:r>
            <a:r>
              <a:rPr lang="de-AT" dirty="0" smtClean="0"/>
              <a:t> </a:t>
            </a:r>
            <a:r>
              <a:rPr lang="de-AT" dirty="0" err="1" smtClean="0"/>
              <a:t>sequence</a:t>
            </a:r>
            <a:r>
              <a:rPr lang="de-AT" dirty="0" smtClean="0"/>
              <a:t> </a:t>
            </a:r>
            <a:r>
              <a:rPr lang="de-AT" dirty="0" err="1" smtClean="0"/>
              <a:t>database</a:t>
            </a:r>
            <a:r>
              <a:rPr lang="de-AT" dirty="0" smtClean="0"/>
              <a:t> (Stand: Feb. 2015)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609850" y="6311900"/>
            <a:ext cx="6972300" cy="365125"/>
          </a:xfrm>
        </p:spPr>
        <p:txBody>
          <a:bodyPr/>
          <a:lstStyle/>
          <a:p>
            <a:r>
              <a:rPr lang="de-AT" dirty="0" smtClean="0"/>
              <a:t>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Themen Auswahl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Angewandte Projekte</a:t>
            </a:r>
          </a:p>
          <a:p>
            <a:pPr lvl="1"/>
            <a:r>
              <a:rPr lang="en-US" dirty="0" smtClean="0"/>
              <a:t>Operationalized Predictive Models (OPM)</a:t>
            </a:r>
          </a:p>
          <a:p>
            <a:pPr lvl="1"/>
            <a:r>
              <a:rPr lang="de-AT" dirty="0" smtClean="0"/>
              <a:t>Gene Expression</a:t>
            </a:r>
            <a:endParaRPr lang="en-US" dirty="0" smtClean="0"/>
          </a:p>
          <a:p>
            <a:pPr lvl="1"/>
            <a:endParaRPr lang="de-AT" dirty="0" smtClean="0"/>
          </a:p>
          <a:p>
            <a:r>
              <a:rPr lang="de-AT" dirty="0" err="1" smtClean="0"/>
              <a:t>Homebrew</a:t>
            </a:r>
            <a:endParaRPr lang="de-AT" dirty="0" smtClean="0"/>
          </a:p>
          <a:p>
            <a:pPr lvl="1"/>
            <a:r>
              <a:rPr lang="de-AT" dirty="0" err="1" smtClean="0"/>
              <a:t>Folding@Home</a:t>
            </a:r>
            <a:endParaRPr lang="de-AT" dirty="0" smtClean="0"/>
          </a:p>
          <a:p>
            <a:pPr lvl="1"/>
            <a:r>
              <a:rPr lang="de-AT" dirty="0" smtClean="0"/>
              <a:t>Rosalind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45" y="2718739"/>
            <a:ext cx="6913775" cy="359316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Bio./Medizinische Werte zu Modellen </a:t>
            </a:r>
            <a:r>
              <a:rPr lang="de-DE" dirty="0"/>
              <a:t>zusammenführen</a:t>
            </a:r>
            <a:endParaRPr lang="de-DE" dirty="0" smtClean="0"/>
          </a:p>
          <a:p>
            <a:pPr lvl="1"/>
            <a:r>
              <a:rPr lang="de-DE" dirty="0" smtClean="0"/>
              <a:t>Vorbeugung von unerwünschten Ereignissen </a:t>
            </a:r>
          </a:p>
          <a:p>
            <a:pPr lvl="1"/>
            <a:r>
              <a:rPr lang="de-DE" dirty="0" smtClean="0"/>
              <a:t>Optimierung von Abläufen </a:t>
            </a:r>
          </a:p>
          <a:p>
            <a:pPr lvl="1"/>
            <a:r>
              <a:rPr lang="de-DE" dirty="0" smtClean="0"/>
              <a:t>Reduktion von Kosten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Operationalized Predictive Models (OPM)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28650" y="6311900"/>
            <a:ext cx="10934700" cy="365125"/>
          </a:xfrm>
        </p:spPr>
        <p:txBody>
          <a:bodyPr/>
          <a:lstStyle/>
          <a:p>
            <a:r>
              <a:rPr lang="en-US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Einsatzgebiete: Krankenhäuser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Elektronische Krankenakten</a:t>
            </a:r>
          </a:p>
          <a:p>
            <a:r>
              <a:rPr lang="de-AT" dirty="0" smtClean="0"/>
              <a:t>Wartezeiten in Notaufnahmen</a:t>
            </a:r>
          </a:p>
          <a:p>
            <a:r>
              <a:rPr lang="de-AT" dirty="0" smtClean="0"/>
              <a:t>Probleme im Pflegeberreich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Einsatzgebiete: </a:t>
            </a:r>
            <a:r>
              <a:rPr lang="de-AT" dirty="0" err="1" smtClean="0"/>
              <a:t>Patient_innen</a:t>
            </a:r>
            <a:r>
              <a:rPr lang="de-AT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AT" sz="2800" dirty="0" smtClean="0"/>
              <a:t>Beispiel Diabetes:</a:t>
            </a:r>
          </a:p>
          <a:p>
            <a:pPr lvl="2"/>
            <a:r>
              <a:rPr lang="en-US" sz="2400" dirty="0"/>
              <a:t>Sentry </a:t>
            </a:r>
            <a:r>
              <a:rPr lang="en-US" sz="2400" dirty="0" smtClean="0"/>
              <a:t>Armband</a:t>
            </a:r>
          </a:p>
          <a:p>
            <a:pPr lvl="2"/>
            <a:r>
              <a:rPr lang="en-US" sz="2400" dirty="0" err="1"/>
              <a:t>Norvatis</a:t>
            </a:r>
            <a:r>
              <a:rPr lang="en-US" sz="2400" dirty="0"/>
              <a:t>/Google </a:t>
            </a:r>
            <a:r>
              <a:rPr lang="en-US" sz="2400" dirty="0" err="1" smtClean="0"/>
              <a:t>Kontaktlinsen</a:t>
            </a:r>
            <a:endParaRPr lang="en-US" sz="2400" dirty="0" smtClean="0"/>
          </a:p>
          <a:p>
            <a:pPr lvl="2"/>
            <a:r>
              <a:rPr lang="en-US" sz="2400" dirty="0"/>
              <a:t>Medtronic </a:t>
            </a:r>
            <a:r>
              <a:rPr lang="en-US" sz="2400" dirty="0" err="1" smtClean="0"/>
              <a:t>Insulinpumpe</a:t>
            </a:r>
            <a:endParaRPr lang="en-US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480" y="3277075"/>
            <a:ext cx="2276117" cy="1448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91" y="277207"/>
            <a:ext cx="1687300" cy="238768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279" y="5239012"/>
            <a:ext cx="2362521" cy="1072888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Microsoft Office PowerPoint</Application>
  <PresentationFormat>Breitbild</PresentationFormat>
  <Paragraphs>302</Paragraphs>
  <Slides>42</Slides>
  <Notes>20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</vt:lpstr>
      <vt:lpstr>Von der Informatik und ihren Freunden, die auszogen um die Welt zu retten</vt:lpstr>
      <vt:lpstr>Bioinformatik</vt:lpstr>
      <vt:lpstr>Es war einmal…</vt:lpstr>
      <vt:lpstr>Was bisher geschah…</vt:lpstr>
      <vt:lpstr>Nice to Know…</vt:lpstr>
      <vt:lpstr>Themen Auswahl</vt:lpstr>
      <vt:lpstr>Operationalized Predictive Models (OPM)</vt:lpstr>
      <vt:lpstr>Einsatzgebiete: Krankenhäuser</vt:lpstr>
      <vt:lpstr>Einsatzgebiete: Patient_innen </vt:lpstr>
      <vt:lpstr>Einsatzgebiete: Pharm. Unternehmen</vt:lpstr>
      <vt:lpstr>Herausforderung</vt:lpstr>
      <vt:lpstr>OPM – Tech. Ansätze</vt:lpstr>
      <vt:lpstr>Tabellenbasiert</vt:lpstr>
      <vt:lpstr>Process-In-Place</vt:lpstr>
      <vt:lpstr>PowerPoint-Präsentation</vt:lpstr>
      <vt:lpstr>In-Memory Computing </vt:lpstr>
      <vt:lpstr>Basics – DNA, Genome, etc.</vt:lpstr>
      <vt:lpstr>PowerPoint-Präsentation</vt:lpstr>
      <vt:lpstr>Chromosomen-Satz</vt:lpstr>
      <vt:lpstr>Interessante Ergänzungen</vt:lpstr>
      <vt:lpstr>Gene Expression</vt:lpstr>
      <vt:lpstr>Gene Expression</vt:lpstr>
      <vt:lpstr>PowerPoint-Präsentation</vt:lpstr>
      <vt:lpstr>Gene Expression - Anwendungsfälle</vt:lpstr>
      <vt:lpstr>PowerPoint-Präsentation</vt:lpstr>
      <vt:lpstr>Gene Expression - Biomarker</vt:lpstr>
      <vt:lpstr>Gene Expression - Biomarker entdecken</vt:lpstr>
      <vt:lpstr>Gene Expression – entdeckte Biomarker</vt:lpstr>
      <vt:lpstr>Gene Expression - „target identification“ </vt:lpstr>
      <vt:lpstr>Gene Expression – entdeckte „targets“ </vt:lpstr>
      <vt:lpstr>Gene Expression – Optimierung von Medikamenten</vt:lpstr>
      <vt:lpstr>Optimierung von Medikamenten - Ansätze</vt:lpstr>
      <vt:lpstr>Gene Expression - „repositioning“</vt:lpstr>
      <vt:lpstr>„repositioning“ - Ansatz</vt:lpstr>
      <vt:lpstr>„repositioning“ - Hypothese</vt:lpstr>
      <vt:lpstr>Homebrew</vt:lpstr>
      <vt:lpstr>Homebrew</vt:lpstr>
      <vt:lpstr>Folding@Home</vt:lpstr>
      <vt:lpstr>Rosalind</vt:lpstr>
      <vt:lpstr>Quellen und Abb. I</vt:lpstr>
      <vt:lpstr>Quellen und Abb. II</vt:lpstr>
      <vt:lpstr>… dann leben sie noch heute.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Münch</dc:creator>
  <cp:lastModifiedBy>Martin Münch</cp:lastModifiedBy>
  <cp:revision>75</cp:revision>
  <dcterms:created xsi:type="dcterms:W3CDTF">2016-03-26T13:01:23Z</dcterms:created>
  <dcterms:modified xsi:type="dcterms:W3CDTF">2016-03-31T20:00:14Z</dcterms:modified>
</cp:coreProperties>
</file>